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1" r:id="rId4"/>
    <p:sldId id="271" r:id="rId5"/>
    <p:sldId id="273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58" r:id="rId14"/>
    <p:sldId id="270" r:id="rId15"/>
    <p:sldId id="259" r:id="rId16"/>
    <p:sldId id="284" r:id="rId17"/>
    <p:sldId id="276" r:id="rId18"/>
    <p:sldId id="285" r:id="rId19"/>
    <p:sldId id="274" r:id="rId20"/>
    <p:sldId id="277" r:id="rId21"/>
    <p:sldId id="278" r:id="rId22"/>
    <p:sldId id="279" r:id="rId23"/>
    <p:sldId id="280" r:id="rId24"/>
    <p:sldId id="281" r:id="rId25"/>
    <p:sldId id="28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0000FF"/>
    <a:srgbClr val="FF0066"/>
    <a:srgbClr val="FF3300"/>
    <a:srgbClr val="00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604" y="500042"/>
            <a:ext cx="6929486" cy="171451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Мастер-класс для педагогов </a:t>
            </a:r>
            <a:r>
              <a:rPr lang="ru-RU" sz="3100" b="1" dirty="0" smtClean="0">
                <a:solidFill>
                  <a:schemeClr val="tx1"/>
                </a:solidFill>
              </a:rPr>
              <a:t>МДОУ «Детский сад №5»                                  г.Ясногорска Тульской области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868" y="3000372"/>
            <a:ext cx="5357850" cy="178595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«Путешествие </a:t>
            </a:r>
            <a:r>
              <a:rPr lang="ru-RU" sz="5400" b="1" dirty="0" smtClean="0">
                <a:solidFill>
                  <a:srgbClr val="0070C0"/>
                </a:solidFill>
              </a:rPr>
              <a:t>в страну </a:t>
            </a:r>
            <a:r>
              <a:rPr lang="ru-RU" sz="5400" b="1" dirty="0" err="1" smtClean="0">
                <a:solidFill>
                  <a:srgbClr val="009900"/>
                </a:solidFill>
              </a:rPr>
              <a:t>Пласти</a:t>
            </a:r>
            <a:r>
              <a:rPr lang="ru-RU" sz="5400" b="1" dirty="0" err="1" smtClean="0">
                <a:solidFill>
                  <a:srgbClr val="7030A0"/>
                </a:solidFill>
              </a:rPr>
              <a:t>линог</a:t>
            </a:r>
            <a:r>
              <a:rPr lang="ru-RU" sz="5400" b="1" dirty="0" err="1" smtClean="0">
                <a:solidFill>
                  <a:srgbClr val="FF3300"/>
                </a:solidFill>
              </a:rPr>
              <a:t>рафию</a:t>
            </a:r>
            <a:r>
              <a:rPr lang="ru-RU" sz="5400" b="1" dirty="0" smtClean="0">
                <a:solidFill>
                  <a:srgbClr val="FF3300"/>
                </a:solidFill>
              </a:rPr>
              <a:t>»</a:t>
            </a:r>
            <a:endParaRPr lang="ru-RU" b="1" dirty="0">
              <a:solidFill>
                <a:srgbClr val="FF3300"/>
              </a:solidFill>
            </a:endParaRPr>
          </a:p>
        </p:txBody>
      </p:sp>
      <p:pic>
        <p:nvPicPr>
          <p:cNvPr id="38916" name="Picture 4" descr="http://www.stihi.ru/pics/2011/09/11/80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57430"/>
            <a:ext cx="3719796" cy="4133838"/>
          </a:xfrm>
          <a:prstGeom prst="rect">
            <a:avLst/>
          </a:prstGeom>
          <a:noFill/>
        </p:spPr>
      </p:pic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4000496" y="5286388"/>
            <a:ext cx="4643470" cy="1285884"/>
          </a:xfrm>
          <a:prstGeom prst="snipRoundRect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Дата проведения</a:t>
            </a:r>
            <a:r>
              <a:rPr lang="ru-RU" dirty="0" smtClean="0"/>
              <a:t>: 13 декабря </a:t>
            </a:r>
            <a:r>
              <a:rPr lang="ru-RU" dirty="0" smtClean="0"/>
              <a:t>2018г</a:t>
            </a:r>
            <a:r>
              <a:rPr lang="ru-RU" dirty="0" smtClean="0"/>
              <a:t>.</a:t>
            </a:r>
          </a:p>
          <a:p>
            <a:pPr algn="ctr"/>
            <a:r>
              <a:rPr lang="ru-RU" b="1" dirty="0" smtClean="0"/>
              <a:t>Подготовила        </a:t>
            </a:r>
            <a:r>
              <a:rPr lang="ru-RU" dirty="0" smtClean="0"/>
              <a:t>                                                   Сафронова Ю.Н.- старший воспитатель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286676" cy="15716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0000FF"/>
                </a:solidFill>
              </a:rPr>
              <a:t/>
            </a:r>
            <a:br>
              <a:rPr lang="ru-RU" b="1" i="1" dirty="0" smtClean="0">
                <a:solidFill>
                  <a:srgbClr val="0000FF"/>
                </a:solidFill>
              </a:rPr>
            </a:br>
            <a:r>
              <a:rPr lang="ru-RU" b="1" i="1" dirty="0" smtClean="0">
                <a:solidFill>
                  <a:srgbClr val="0000FF"/>
                </a:solidFill>
              </a:rPr>
              <a:t/>
            </a:r>
            <a:br>
              <a:rPr lang="ru-RU" b="1" i="1" dirty="0" smtClean="0">
                <a:solidFill>
                  <a:srgbClr val="0000FF"/>
                </a:solidFill>
              </a:rPr>
            </a:br>
            <a:r>
              <a:rPr lang="ru-RU" b="1" i="1" dirty="0" smtClean="0">
                <a:solidFill>
                  <a:srgbClr val="0000FF"/>
                </a:solidFill>
              </a:rPr>
              <a:t>Пласт</a:t>
            </a:r>
            <a:r>
              <a:rPr lang="ru-RU" b="1" i="1" dirty="0" smtClean="0">
                <a:solidFill>
                  <a:srgbClr val="FF0066"/>
                </a:solidFill>
              </a:rPr>
              <a:t>илино</a:t>
            </a:r>
            <a:r>
              <a:rPr lang="ru-RU" b="1" i="1" dirty="0" smtClean="0">
                <a:solidFill>
                  <a:srgbClr val="009900"/>
                </a:solidFill>
              </a:rPr>
              <a:t>графия -                                  </a:t>
            </a:r>
            <a:r>
              <a:rPr lang="ru-RU" sz="3100" b="1" i="1" dirty="0" smtClean="0">
                <a:solidFill>
                  <a:schemeClr val="tx1"/>
                </a:solidFill>
              </a:rPr>
              <a:t>нетрадиционная техника рисования </a:t>
            </a:r>
            <a:r>
              <a:rPr lang="ru-RU" sz="3100" dirty="0" smtClean="0">
                <a:solidFill>
                  <a:schemeClr val="tx1"/>
                </a:solidFill>
              </a:rPr>
              <a:t>(«</a:t>
            </a:r>
            <a:r>
              <a:rPr lang="ru-RU" sz="3100" i="1" dirty="0" smtClean="0">
                <a:solidFill>
                  <a:schemeClr val="tx1"/>
                </a:solidFill>
              </a:rPr>
              <a:t>графия»- создавать, изображать, «пластилин»-  материал, при помощи которого осуществляется  исполнение замысла).</a:t>
            </a:r>
            <a:r>
              <a:rPr lang="ru-RU" sz="3600" b="1" i="1" dirty="0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>
              <a:solidFill>
                <a:srgbClr val="0099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2910" y="3143248"/>
            <a:ext cx="4214842" cy="3357586"/>
          </a:xfrm>
          <a:ln>
            <a:solidFill>
              <a:srgbClr val="FF33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endParaRPr lang="ru-RU" sz="2400" b="1" dirty="0" smtClean="0">
              <a:solidFill>
                <a:srgbClr val="C00000"/>
              </a:solidFill>
              <a:latin typeface="Cambria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Принцип данной техники- создание лепных картин с изображением более или менее выпуклых объектов на горизонтальной поверхности. </a:t>
            </a:r>
            <a:endParaRPr lang="ru-RU" sz="24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37890" name="Picture 2" descr="http://www.maam.ru/upload/blogs/7cc9fccf102d85649b482abab9a462e3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3286124"/>
            <a:ext cx="3621699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26432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FF0066"/>
                </a:solidFill>
              </a:rPr>
              <a:t>Основной материал </a:t>
            </a:r>
            <a:r>
              <a:rPr lang="ru-RU" sz="3600" dirty="0" smtClean="0"/>
              <a:t>— </a:t>
            </a:r>
            <a:r>
              <a:rPr lang="ru-RU" sz="3600" b="1" dirty="0" smtClean="0">
                <a:solidFill>
                  <a:srgbClr val="0000FF"/>
                </a:solidFill>
              </a:rPr>
              <a:t>пластилин</a:t>
            </a:r>
            <a:r>
              <a:rPr lang="ru-RU" sz="3600" dirty="0" smtClean="0"/>
              <a:t> – </a:t>
            </a:r>
            <a:r>
              <a:rPr lang="ru-RU" sz="3600" b="1" dirty="0" smtClean="0">
                <a:solidFill>
                  <a:srgbClr val="002060"/>
                </a:solidFill>
              </a:rPr>
              <a:t>пластичный и мягкий материал для творчества, который обладает свойством принимать и держать заданную форму.</a:t>
            </a: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9900"/>
                </a:solidFill>
              </a:rPr>
              <a:t/>
            </a:r>
            <a:b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9900"/>
                </a:solidFill>
              </a:rPr>
            </a:br>
            <a:endParaRPr lang="ru-RU" dirty="0"/>
          </a:p>
        </p:txBody>
      </p:sp>
      <p:pic>
        <p:nvPicPr>
          <p:cNvPr id="6" name="Содержимое 5" descr="645235e1248f11e1ae408000600fe800_4fdc9ced945011e189a8d48564ecf86a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57224" y="3000372"/>
            <a:ext cx="4214842" cy="3405592"/>
          </a:xfrm>
        </p:spPr>
      </p:pic>
      <p:pic>
        <p:nvPicPr>
          <p:cNvPr id="5" name="Содержимое 4" descr="ed024c5292a56065766c72806bd48e88.jpg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57884" y="2857496"/>
            <a:ext cx="2804094" cy="370964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large_51Gd6kc0Zp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428736"/>
            <a:ext cx="4379249" cy="4081460"/>
          </a:xfrm>
          <a:prstGeom prst="rect">
            <a:avLst/>
          </a:prstGeom>
        </p:spPr>
      </p:pic>
      <p:pic>
        <p:nvPicPr>
          <p:cNvPr id="6" name="Содержимое 5" descr="100315926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86380" y="1000108"/>
            <a:ext cx="3657600" cy="36576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FF0066"/>
                </a:solidFill>
              </a:rPr>
              <a:t>Инструменты                                                         для работы с пластилином</a:t>
            </a:r>
            <a:endParaRPr lang="ru-RU" sz="3600" b="1" dirty="0">
              <a:solidFill>
                <a:srgbClr val="FF0066"/>
              </a:solidFill>
            </a:endParaRPr>
          </a:p>
        </p:txBody>
      </p:sp>
      <p:pic>
        <p:nvPicPr>
          <p:cNvPr id="5" name="Содержимое 4" descr="_________________546b6ebd42539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4286248" y="4315968"/>
            <a:ext cx="3657600" cy="254203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85852" y="2714620"/>
            <a:ext cx="6858048" cy="392909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sz="2900" b="1" i="1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Приемы работы с пластилином: </a:t>
            </a:r>
          </a:p>
          <a:p>
            <a:pPr lvl="4">
              <a:lnSpc>
                <a:spcPct val="120000"/>
              </a:lnSpc>
            </a:pPr>
            <a:r>
              <a:rPr lang="ru-RU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раскатывание</a:t>
            </a:r>
          </a:p>
          <a:p>
            <a:pPr lvl="4">
              <a:lnSpc>
                <a:spcPct val="120000"/>
              </a:lnSpc>
            </a:pPr>
            <a:r>
              <a:rPr lang="ru-RU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сплющивание</a:t>
            </a:r>
          </a:p>
          <a:p>
            <a:pPr lvl="4">
              <a:lnSpc>
                <a:spcPct val="120000"/>
              </a:lnSpc>
            </a:pPr>
            <a:r>
              <a:rPr lang="ru-RU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вытягивание 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2900" b="1" i="1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Приёмы, используемые при </a:t>
            </a:r>
            <a:r>
              <a:rPr lang="en-US" sz="2900" b="1" i="1" dirty="0" err="1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создани</a:t>
            </a:r>
            <a:r>
              <a:rPr lang="ru-RU" sz="2900" b="1" i="1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я</a:t>
            </a:r>
            <a:r>
              <a:rPr lang="en-US" sz="2900" b="1" i="1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сложных</a:t>
            </a:r>
            <a:r>
              <a:rPr lang="en-US" sz="2900" b="1" i="1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лепных</a:t>
            </a:r>
            <a:r>
              <a:rPr lang="en-US" sz="2900" b="1" i="1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композиций</a:t>
            </a:r>
            <a:r>
              <a:rPr lang="en-US" sz="2900" b="1" i="1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 : </a:t>
            </a:r>
            <a:endParaRPr lang="ru-RU" sz="2900" b="1" i="1" dirty="0" smtClean="0">
              <a:solidFill>
                <a:srgbClr val="660033"/>
              </a:solidFill>
              <a:latin typeface="Arial" pitchFamily="34" charset="0"/>
              <a:cs typeface="Arial" pitchFamily="34" charset="0"/>
            </a:endParaRPr>
          </a:p>
          <a:p>
            <a:pPr marL="176213" lvl="4" indent="0">
              <a:lnSpc>
                <a:spcPct val="120000"/>
              </a:lnSpc>
              <a:tabLst>
                <a:tab pos="354013" algn="l"/>
              </a:tabLst>
            </a:pP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выполнение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декоративных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налепов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разной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формы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, </a:t>
            </a:r>
            <a:endParaRPr lang="ru-RU" sz="2900" b="1" i="1" dirty="0" smtClean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  <a:p>
            <a:pPr marL="176213" lvl="4" indent="0">
              <a:lnSpc>
                <a:spcPct val="120000"/>
              </a:lnSpc>
              <a:tabLst>
                <a:tab pos="354013" algn="l"/>
              </a:tabLst>
            </a:pP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прищипывание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,</a:t>
            </a:r>
            <a:endParaRPr lang="ru-RU" sz="2900" b="1" i="1" dirty="0" smtClean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  <a:p>
            <a:pPr marL="176213" lvl="4" indent="0">
              <a:lnSpc>
                <a:spcPct val="120000"/>
              </a:lnSpc>
              <a:tabLst>
                <a:tab pos="354013" algn="l"/>
              </a:tabLst>
            </a:pP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сплющивание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, </a:t>
            </a:r>
            <a:endParaRPr lang="ru-RU" sz="2900" b="1" i="1" dirty="0" smtClean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  <a:p>
            <a:pPr marL="176213" lvl="4" indent="0">
              <a:lnSpc>
                <a:spcPct val="120000"/>
              </a:lnSpc>
              <a:tabLst>
                <a:tab pos="354013" algn="l"/>
              </a:tabLst>
            </a:pP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оттягивание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деталей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от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общей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формы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, </a:t>
            </a:r>
            <a:endParaRPr lang="ru-RU" sz="2900" b="1" i="1" dirty="0" smtClean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  <a:p>
            <a:pPr marL="176213" lvl="4" indent="0">
              <a:lnSpc>
                <a:spcPct val="120000"/>
              </a:lnSpc>
              <a:tabLst>
                <a:tab pos="354013" algn="l"/>
              </a:tabLst>
            </a:pP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плотное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соединение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частей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путем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примазывания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одной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части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к </a:t>
            </a:r>
            <a:r>
              <a:rPr lang="en-US" sz="2900" b="1" i="1" dirty="0" err="1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другой</a:t>
            </a:r>
            <a:r>
              <a:rPr lang="en-US" sz="2900" b="1" i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2900" b="1" i="1" dirty="0" smtClean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5" name="Содержимое 4" descr="09ddfbe3b43305551d201d10cd8d579a.jpg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43042" y="159811"/>
            <a:ext cx="3214710" cy="2451507"/>
          </a:xfrm>
        </p:spPr>
      </p:pic>
      <p:pic>
        <p:nvPicPr>
          <p:cNvPr id="6" name="Рисунок 5" descr="8f587e5ce0cd2397dc621814e01b9db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2" y="785794"/>
            <a:ext cx="3228952" cy="28418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6994044" cy="1143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Виды пластилинографии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4m0j-CHBRH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571612"/>
            <a:ext cx="3520705" cy="4694272"/>
          </a:xfrm>
          <a:prstGeom prst="rect">
            <a:avLst/>
          </a:prstGeom>
        </p:spPr>
      </p:pic>
      <p:pic>
        <p:nvPicPr>
          <p:cNvPr id="5" name="Рисунок 4" descr="16036187_58821nothumb6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794" y="1857364"/>
            <a:ext cx="4403111" cy="43577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28689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Прямая </a:t>
            </a:r>
            <a:br>
              <a:rPr lang="ru-RU" sz="4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err="1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пластилинография</a:t>
            </a:r>
            <a:r>
              <a:rPr lang="ru-RU" sz="4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изображение лепной картины на горизонтальной </a:t>
            </a:r>
            <a:b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поверхности.</a:t>
            </a:r>
            <a:endParaRPr lang="ru-RU" dirty="0"/>
          </a:p>
        </p:txBody>
      </p:sp>
      <p:pic>
        <p:nvPicPr>
          <p:cNvPr id="5" name="Содержимое 4" descr="1e48fdb0a3bbefdd332e86c450812f1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2571744"/>
            <a:ext cx="3000396" cy="4012077"/>
          </a:xfrm>
        </p:spPr>
      </p:pic>
      <p:pic>
        <p:nvPicPr>
          <p:cNvPr id="6" name="Содержимое 5" descr="8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2000" y="3286124"/>
            <a:ext cx="4286280" cy="3214709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3857628"/>
            <a:ext cx="7498080" cy="272605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Обратная </a:t>
            </a:r>
            <a:r>
              <a:rPr lang="ru-RU" sz="3600" b="1" dirty="0" err="1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пластилинография</a:t>
            </a:r>
            <a:r>
              <a:rPr lang="ru-RU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(витражная)  - изображение лепной картины с обратной стороны горизонтальной поверхности                                                             (с обозначением контура).</a:t>
            </a:r>
            <a:endParaRPr lang="ru-RU" sz="3600" dirty="0"/>
          </a:p>
        </p:txBody>
      </p:sp>
      <p:pic>
        <p:nvPicPr>
          <p:cNvPr id="5" name="Содержимое 4" descr="32b9b02d1283d03b1938f6a8955b9ea8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1472" y="214290"/>
            <a:ext cx="2857520" cy="3664770"/>
          </a:xfrm>
        </p:spPr>
      </p:pic>
      <p:pic>
        <p:nvPicPr>
          <p:cNvPr id="8" name="Содержимое 7" descr="66978e90db01c4064ed3ad6bf50fb3cf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643306" y="357166"/>
            <a:ext cx="5275890" cy="3402949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blog16400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285728"/>
            <a:ext cx="3643312" cy="2644340"/>
          </a:xfrm>
        </p:spPr>
      </p:pic>
      <p:pic>
        <p:nvPicPr>
          <p:cNvPr id="5" name="Рисунок 177" descr="картинки из пластилина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 cstate="print"/>
          <a:srcRect l="30221" t="20589" r="24667" b="20122"/>
          <a:stretch/>
        </p:blipFill>
        <p:spPr bwMode="auto">
          <a:xfrm>
            <a:off x="285720" y="285728"/>
            <a:ext cx="3695751" cy="3648287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7" name="Рисунок 6" descr="image_1265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686" y="3214686"/>
            <a:ext cx="4286248" cy="3214686"/>
          </a:xfrm>
          <a:prstGeom prst="rect">
            <a:avLst/>
          </a:prstGeom>
        </p:spPr>
      </p:pic>
      <p:pic>
        <p:nvPicPr>
          <p:cNvPr id="8" name="Рисунок 7" descr="detsad-109359-139800831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4214818"/>
            <a:ext cx="3646629" cy="242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428604"/>
            <a:ext cx="7498080" cy="2643206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Контурная </a:t>
            </a:r>
            <a:r>
              <a:rPr lang="ru-RU" sz="4400" b="1" dirty="0" err="1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пластилинография</a:t>
            </a:r>
            <a:r>
              <a:rPr lang="ru-RU" sz="4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изображение объекта </a:t>
            </a:r>
            <a:br>
              <a:rPr lang="ru-RU" sz="32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 контуру, с   использованием «жгутиков».</a:t>
            </a:r>
            <a:endParaRPr lang="ru-RU" sz="3200" dirty="0"/>
          </a:p>
        </p:txBody>
      </p:sp>
      <p:pic>
        <p:nvPicPr>
          <p:cNvPr id="5" name="Содержимое 4" descr="19721974_65310nothumb65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3143248"/>
            <a:ext cx="3146193" cy="3509754"/>
          </a:xfrm>
        </p:spPr>
      </p:pic>
      <p:pic>
        <p:nvPicPr>
          <p:cNvPr id="10" name="Содержимое 9" descr="94319606.388274618.jpe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000497" y="3309193"/>
            <a:ext cx="4797310" cy="3248179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091_d647fe94e4c1773cf780787925c5f75a.jpg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158" y="642918"/>
            <a:ext cx="3980262" cy="5307017"/>
          </a:xfrm>
        </p:spPr>
      </p:pic>
      <p:pic>
        <p:nvPicPr>
          <p:cNvPr id="6" name="Содержимое 5" descr="b931cb75692b7d2c459c2da236abd4a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2000" y="500042"/>
            <a:ext cx="4318407" cy="575787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wpid-esli-vash-malysh-uzhe-umet-delat-shariki-iz-plastilina_i_8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2724802"/>
            <a:ext cx="4219307" cy="4133198"/>
          </a:xfrm>
        </p:spPr>
      </p:pic>
      <p:pic>
        <p:nvPicPr>
          <p:cNvPr id="6" name="Содержимое 5" descr="PICT4339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72066" y="3008368"/>
            <a:ext cx="3857652" cy="384963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320"/>
            <a:ext cx="7862150" cy="3154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Мозаичная </a:t>
            </a:r>
            <a:r>
              <a:rPr lang="ru-RU" sz="4400" b="1" dirty="0" err="1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пластилинография</a:t>
            </a:r>
            <a:r>
              <a:rPr lang="ru-RU" sz="4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изображение лепной картины на горизонтальной поверхности с помощью шариков из пластилина  или шарикового пластилина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13382327.370088026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429256" y="214290"/>
            <a:ext cx="3214710" cy="3094158"/>
          </a:xfrm>
        </p:spPr>
      </p:pic>
      <p:pic>
        <p:nvPicPr>
          <p:cNvPr id="9" name="Содержимое 8" descr="Img_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1142976" y="3214686"/>
            <a:ext cx="3143272" cy="3500303"/>
          </a:xfrm>
        </p:spPr>
      </p:pic>
      <p:pic>
        <p:nvPicPr>
          <p:cNvPr id="39938" name="Picture 2" descr="http://www.maam.ru/images/users/photos/medium/4df37d57e66eb3263a5e34e6ab7ec6d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0"/>
            <a:ext cx="4277664" cy="3064691"/>
          </a:xfrm>
          <a:prstGeom prst="rect">
            <a:avLst/>
          </a:prstGeom>
          <a:noFill/>
        </p:spPr>
      </p:pic>
      <p:sp>
        <p:nvSpPr>
          <p:cNvPr id="39942" name="AutoShape 6" descr="https://i09.fotocdn.net/s14/50/public_pin_l/52/247832248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9986-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6380" y="3500438"/>
            <a:ext cx="3496890" cy="31432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498080" cy="3011804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33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Модульная   пластилинография</a:t>
            </a:r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99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-изображение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99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лепной картины с использованием различных элементов – валиков, шариков. дисков.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Содержимое 6" descr="247832248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8782" y="3429000"/>
            <a:ext cx="3988904" cy="2991678"/>
          </a:xfrm>
        </p:spPr>
      </p:pic>
      <p:pic>
        <p:nvPicPr>
          <p:cNvPr id="9" name="Содержимое 8" descr="16036187_58821nothumb65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29190" y="3071810"/>
            <a:ext cx="3786214" cy="374718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320"/>
            <a:ext cx="7719274" cy="308324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Многослойная </a:t>
            </a:r>
            <a:r>
              <a:rPr lang="ru-RU" sz="3600" b="1" dirty="0" err="1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пластилинография</a:t>
            </a:r>
            <a:r>
              <a:rPr lang="ru-RU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объемные изображения для которых используются элементы с последовательным соединением слоев разного цвета.</a:t>
            </a:r>
            <a:endParaRPr lang="ru-RU" sz="3200" dirty="0"/>
          </a:p>
        </p:txBody>
      </p:sp>
      <p:pic>
        <p:nvPicPr>
          <p:cNvPr id="7" name="Содержимое 6" descr="2502539334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57158" y="3286124"/>
            <a:ext cx="4188522" cy="3143272"/>
          </a:xfrm>
        </p:spPr>
      </p:pic>
      <p:sp>
        <p:nvSpPr>
          <p:cNvPr id="40962" name="AutoShape 2" descr="https://i09.fotocdn.net/s14/50/public_pin_l/52/247832248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Содержимое 5" descr="detsad-137071-1423303500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714876" y="3357562"/>
            <a:ext cx="4252471" cy="3000396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Приемы лепки при многослойной пластилинографии</a:t>
            </a:r>
            <a:endParaRPr lang="ru-RU" sz="3600" dirty="0"/>
          </a:p>
        </p:txBody>
      </p:sp>
      <p:pic>
        <p:nvPicPr>
          <p:cNvPr id="6" name="Рисунок 227" descr="al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1571612"/>
            <a:ext cx="2857500" cy="260985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7" name="Рисунок 212" descr="al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00174"/>
            <a:ext cx="3178820" cy="2214578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8" name="Рисунок 225" descr="al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1500174"/>
            <a:ext cx="2428892" cy="2102623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9" name="Содержимое 4" descr="00a3ea502d318f833290ed7df3bc628d.jp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0232" y="3969681"/>
            <a:ext cx="5786990" cy="28883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498080" cy="144016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Можно использовать разнообразные поверхности</a:t>
            </a:r>
            <a:br>
              <a:rPr lang="ru-RU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pic>
        <p:nvPicPr>
          <p:cNvPr id="5" name="Содержимое 4" descr="1234_2f25166ffe55c64cf286010483ad3465.jpg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285860"/>
            <a:ext cx="3657600" cy="2744654"/>
          </a:xfrm>
        </p:spPr>
      </p:pic>
      <p:pic>
        <p:nvPicPr>
          <p:cNvPr id="6" name="Содержимое 5" descr="r2_cs543104.vk.me_vfNY9XSNckQ_857f6799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43504" y="1357298"/>
            <a:ext cx="3657600" cy="2741742"/>
          </a:xfrm>
        </p:spPr>
      </p:pic>
      <p:pic>
        <p:nvPicPr>
          <p:cNvPr id="7" name="Рисунок 6" descr="dcFEI37j79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107" y="4074246"/>
            <a:ext cx="3324222" cy="2666127"/>
          </a:xfrm>
          <a:prstGeom prst="rect">
            <a:avLst/>
          </a:prstGeom>
        </p:spPr>
      </p:pic>
      <p:pic>
        <p:nvPicPr>
          <p:cNvPr id="8" name="Рисунок 7" descr="9456_DSC_4121_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76" y="4286256"/>
            <a:ext cx="3641158" cy="241934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3300"/>
                </a:solidFill>
                <a:latin typeface="Monotype Corsiva" pitchFamily="66" charset="0"/>
              </a:rPr>
              <a:t>Пошаговая инструкция создания картины техникой пластилинографии</a:t>
            </a:r>
            <a:endParaRPr lang="ru-RU" dirty="0">
              <a:solidFill>
                <a:srgbClr val="FF33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28794" y="1524000"/>
            <a:ext cx="6357982" cy="2619380"/>
          </a:xfrm>
        </p:spPr>
        <p:txBody>
          <a:bodyPr>
            <a:normAutofit fontScale="92500"/>
          </a:bodyPr>
          <a:lstStyle/>
          <a:p>
            <a:pPr marL="811213" indent="0"/>
            <a:r>
              <a:rPr lang="ru-RU" b="1" i="1" dirty="0" smtClean="0">
                <a:solidFill>
                  <a:srgbClr val="003300"/>
                </a:solidFill>
              </a:rPr>
              <a:t>Выбор композиции и основы пластилинографии</a:t>
            </a:r>
          </a:p>
          <a:p>
            <a:pPr marL="811213" indent="0"/>
            <a:r>
              <a:rPr lang="ru-RU" b="1" i="1" dirty="0" smtClean="0">
                <a:solidFill>
                  <a:srgbClr val="003300"/>
                </a:solidFill>
              </a:rPr>
              <a:t>Перенос композиции на основу</a:t>
            </a:r>
          </a:p>
          <a:p>
            <a:pPr marL="811213" indent="0"/>
            <a:r>
              <a:rPr lang="ru-RU" b="1" i="1" dirty="0" smtClean="0">
                <a:solidFill>
                  <a:srgbClr val="003300"/>
                </a:solidFill>
              </a:rPr>
              <a:t>Выполнение картины</a:t>
            </a:r>
          </a:p>
          <a:p>
            <a:pPr marL="811213" indent="0"/>
            <a:r>
              <a:rPr lang="ru-RU" b="1" i="1" dirty="0" smtClean="0">
                <a:solidFill>
                  <a:srgbClr val="003300"/>
                </a:solidFill>
              </a:rPr>
              <a:t>Создание творческих элементов</a:t>
            </a:r>
          </a:p>
          <a:p>
            <a:endParaRPr lang="ru-RU" dirty="0"/>
          </a:p>
        </p:txBody>
      </p:sp>
      <p:pic>
        <p:nvPicPr>
          <p:cNvPr id="5" name="Содержимое 4" descr="detsad-381157-1445620945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214678" y="4071942"/>
            <a:ext cx="3943352" cy="2621066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85728"/>
            <a:ext cx="7576398" cy="15716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</a:rPr>
              <a:t>Композиция                                               «Птицы  у  кормушки» </a:t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sz="3100" b="1" i="1" dirty="0" smtClean="0">
                <a:solidFill>
                  <a:srgbClr val="FF0066"/>
                </a:solidFill>
              </a:rPr>
              <a:t>обратная (витражная) и мозаичная техника пластилинографии</a:t>
            </a:r>
            <a:endParaRPr lang="ru-RU" b="1" i="1" dirty="0">
              <a:solidFill>
                <a:srgbClr val="FF0066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7158" y="2143116"/>
            <a:ext cx="4290250" cy="442915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Необходимый материал</a:t>
            </a:r>
            <a:r>
              <a:rPr lang="ru-RU" sz="4400" b="1" dirty="0" smtClean="0"/>
              <a:t>:</a:t>
            </a:r>
          </a:p>
          <a:p>
            <a:r>
              <a:rPr lang="ru-RU" sz="3600" b="1" dirty="0" smtClean="0"/>
              <a:t>Крышки от сметаны</a:t>
            </a:r>
          </a:p>
          <a:p>
            <a:r>
              <a:rPr lang="ru-RU" sz="3600" b="1" dirty="0" smtClean="0"/>
              <a:t>Пластилин</a:t>
            </a:r>
          </a:p>
          <a:p>
            <a:r>
              <a:rPr lang="ru-RU" sz="3600" b="1" dirty="0" smtClean="0"/>
              <a:t>Доска для лепки</a:t>
            </a:r>
          </a:p>
          <a:p>
            <a:r>
              <a:rPr lang="ru-RU" sz="3600" b="1" dirty="0" smtClean="0"/>
              <a:t>Стеки</a:t>
            </a:r>
          </a:p>
          <a:p>
            <a:r>
              <a:rPr lang="ru-RU" sz="3600" b="1" dirty="0" smtClean="0"/>
              <a:t>Трафареты птиц</a:t>
            </a:r>
          </a:p>
          <a:p>
            <a:r>
              <a:rPr lang="ru-RU" sz="3600" b="1" dirty="0" smtClean="0"/>
              <a:t>Картон для фона</a:t>
            </a:r>
          </a:p>
          <a:p>
            <a:r>
              <a:rPr lang="ru-RU" sz="3600" b="1" dirty="0" smtClean="0"/>
              <a:t>Маркер</a:t>
            </a:r>
          </a:p>
          <a:p>
            <a:r>
              <a:rPr lang="ru-RU" sz="3600" b="1" dirty="0" smtClean="0"/>
              <a:t>Скотч</a:t>
            </a:r>
          </a:p>
          <a:p>
            <a:r>
              <a:rPr lang="ru-RU" sz="3600" b="1" dirty="0" smtClean="0"/>
              <a:t>Нитки</a:t>
            </a:r>
          </a:p>
          <a:p>
            <a:r>
              <a:rPr lang="ru-RU" sz="3600" b="1" dirty="0" smtClean="0"/>
              <a:t>Ветка для создания композиции</a:t>
            </a:r>
          </a:p>
          <a:p>
            <a:r>
              <a:rPr lang="ru-RU" sz="3600" b="1" dirty="0" smtClean="0"/>
              <a:t>Кормушка</a:t>
            </a:r>
          </a:p>
          <a:p>
            <a:r>
              <a:rPr lang="ru-RU" sz="3600" b="1" dirty="0" smtClean="0"/>
              <a:t>Влажные салфетки</a:t>
            </a:r>
            <a:endParaRPr lang="ru-RU" sz="3600" b="1" dirty="0"/>
          </a:p>
        </p:txBody>
      </p:sp>
      <p:pic>
        <p:nvPicPr>
          <p:cNvPr id="7" name="Содержимое 6" descr="2356403-6b7131744df76ecf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857721" y="2571744"/>
            <a:ext cx="4286279" cy="321471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511839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0"/>
            <a:ext cx="3619525" cy="2714644"/>
          </a:xfrm>
          <a:prstGeom prst="rect">
            <a:avLst/>
          </a:prstGeom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220072" y="404664"/>
            <a:ext cx="3429024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Спинкою зеленовата,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Животиком желтовата,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Чёрненькая шапочка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И полоска шарфика.</a:t>
            </a:r>
          </a:p>
        </p:txBody>
      </p:sp>
      <p:pic>
        <p:nvPicPr>
          <p:cNvPr id="8" name="Рисунок 7" descr="482900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04" y="4071942"/>
            <a:ext cx="3273221" cy="2428892"/>
          </a:xfrm>
          <a:prstGeom prst="rect">
            <a:avLst/>
          </a:prstGeom>
        </p:spPr>
      </p:pic>
      <p:pic>
        <p:nvPicPr>
          <p:cNvPr id="10" name="Содержимое 9" descr="580x380_76DKSjj5jKlTfO8V84yY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643570" y="2143116"/>
            <a:ext cx="3158200" cy="2529076"/>
          </a:xfrm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9404" y="2348880"/>
            <a:ext cx="3857620" cy="150019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000" b="1" dirty="0" smtClean="0"/>
              <a:t>Красногрудый, чернокрылый,</a:t>
            </a:r>
          </a:p>
          <a:p>
            <a:pPr algn="ctr">
              <a:buNone/>
            </a:pPr>
            <a:r>
              <a:rPr lang="ru-RU" sz="2000" b="1" dirty="0" smtClean="0"/>
              <a:t>Любит зёрнышки клевать,</a:t>
            </a:r>
          </a:p>
          <a:p>
            <a:pPr algn="ctr">
              <a:buNone/>
            </a:pPr>
            <a:r>
              <a:rPr lang="ru-RU" sz="2000" b="1" dirty="0" smtClean="0"/>
              <a:t>С первым снегом на рябине</a:t>
            </a:r>
          </a:p>
          <a:p>
            <a:pPr algn="ctr">
              <a:buNone/>
            </a:pPr>
            <a:r>
              <a:rPr lang="ru-RU" sz="2000" b="1" dirty="0" smtClean="0"/>
              <a:t>Он появится опять. </a:t>
            </a:r>
          </a:p>
          <a:p>
            <a:endParaRPr lang="ru-RU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434418" y="5085184"/>
            <a:ext cx="3214678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Озорной мальчишка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В сером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армячишке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По двору шныряет,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Крохи собирает. 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071546"/>
            <a:ext cx="4214842" cy="4929222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Взять крышку от сметаны и трафарет выбранной птицы</a:t>
            </a:r>
          </a:p>
          <a:p>
            <a:pPr algn="ctr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Приложить трафарет к лицевой стороне крышки, прикрепить скотчем. </a:t>
            </a:r>
          </a:p>
          <a:p>
            <a:pPr algn="ctr"/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Контур силуэта птицы обвести маркером</a:t>
            </a:r>
          </a:p>
        </p:txBody>
      </p:sp>
      <p:pic>
        <p:nvPicPr>
          <p:cNvPr id="5" name="Содержимое 4" descr="P102018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4876" y="214290"/>
            <a:ext cx="4000528" cy="3000396"/>
          </a:xfrm>
        </p:spPr>
      </p:pic>
      <p:pic>
        <p:nvPicPr>
          <p:cNvPr id="7" name="Рисунок 6" descr="P10201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3357562"/>
            <a:ext cx="4286248" cy="321468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00100" y="857232"/>
            <a:ext cx="3800476" cy="521497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Выбрать нужный цвет для окраски птицы,  раскатать колбаску, разрезать её на кусочки, скатать шарики одинакового диаметр</a:t>
            </a:r>
            <a:r>
              <a:rPr lang="ru-RU" dirty="0" smtClean="0">
                <a:solidFill>
                  <a:srgbClr val="C00000"/>
                </a:solidFill>
              </a:rPr>
              <a:t>а</a:t>
            </a:r>
          </a:p>
          <a:p>
            <a:pPr>
              <a:buNone/>
            </a:pPr>
            <a:endParaRPr lang="ru-RU" dirty="0" smtClean="0"/>
          </a:p>
          <a:p>
            <a:pPr algn="ctr"/>
            <a:r>
              <a:rPr lang="ru-RU" b="1" dirty="0" smtClean="0">
                <a:solidFill>
                  <a:srgbClr val="0000FF"/>
                </a:solidFill>
              </a:rPr>
              <a:t>Выкладываем шарики плотно друг к другу слегка прижимая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5" name="Содержимое 4" descr="P102018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72066" y="267868"/>
            <a:ext cx="3871914" cy="2903936"/>
          </a:xfrm>
        </p:spPr>
      </p:pic>
      <p:pic>
        <p:nvPicPr>
          <p:cNvPr id="6" name="Рисунок 5" descr="P10201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3357562"/>
            <a:ext cx="4000496" cy="300037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571480"/>
            <a:ext cx="4164546" cy="528641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Заполняем всю картину шариками нужного цвета, лапки можно сделать в виде жгутиков</a:t>
            </a:r>
          </a:p>
          <a:p>
            <a:endParaRPr lang="ru-RU" dirty="0" smtClean="0"/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После того как вся птица выложена шариками, берём картон синего или жёлтого цвета, вырезаем круг диаметром окружности крышки</a:t>
            </a:r>
          </a:p>
          <a:p>
            <a:endParaRPr lang="ru-RU" dirty="0"/>
          </a:p>
        </p:txBody>
      </p:sp>
      <p:pic>
        <p:nvPicPr>
          <p:cNvPr id="5" name="Содержимое 4" descr="P102019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285728"/>
            <a:ext cx="4362450" cy="3271838"/>
          </a:xfrm>
        </p:spPr>
      </p:pic>
      <p:pic>
        <p:nvPicPr>
          <p:cNvPr id="7" name="Рисунок 6" descr="zhjoltyj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8" y="3571876"/>
            <a:ext cx="2500330" cy="2500330"/>
          </a:xfrm>
          <a:prstGeom prst="rect">
            <a:avLst/>
          </a:prstGeom>
        </p:spPr>
      </p:pic>
      <p:pic>
        <p:nvPicPr>
          <p:cNvPr id="6" name="Рисунок 5" descr="blue-circl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143380"/>
            <a:ext cx="1942876" cy="194287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2910" y="571480"/>
            <a:ext cx="3800476" cy="5214974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Накрываем выложенную мозаику кругом из картона и слегка прижимаем</a:t>
            </a:r>
          </a:p>
          <a:p>
            <a:endParaRPr lang="ru-RU" dirty="0" smtClean="0"/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Готовую композицию вешаем на подготовленную веточку, где заранее размещена кормушка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H:\DCIM\101_PANA\P101094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42918"/>
            <a:ext cx="4141876" cy="55211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357166"/>
            <a:ext cx="7498080" cy="2643206"/>
          </a:xfrm>
          <a:solidFill>
            <a:srgbClr val="99FFCC"/>
          </a:solidFill>
        </p:spPr>
        <p:txBody>
          <a:bodyPr/>
          <a:lstStyle/>
          <a:p>
            <a:pPr algn="ctr">
              <a:buNone/>
            </a:pPr>
            <a:r>
              <a:rPr lang="ru-RU" sz="3600" b="1" dirty="0" smtClean="0">
                <a:solidFill>
                  <a:srgbClr val="FF0066"/>
                </a:solidFill>
              </a:rPr>
              <a:t>Благодарю ВАС, коллеги,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FF0066"/>
                </a:solidFill>
              </a:rPr>
              <a:t>за прекрасное проведённое вместе время.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0000FF"/>
                </a:solidFill>
              </a:rPr>
              <a:t>Спасибо ВАМ за  ваше творчество!</a:t>
            </a:r>
            <a:endParaRPr lang="ru-RU" sz="3600" b="1" dirty="0">
              <a:solidFill>
                <a:srgbClr val="0000FF"/>
              </a:solidFill>
            </a:endParaRPr>
          </a:p>
        </p:txBody>
      </p:sp>
      <p:pic>
        <p:nvPicPr>
          <p:cNvPr id="4" name="Рисунок 3" descr="image_91939.jpg"/>
          <p:cNvPicPr>
            <a:picLocks noChangeAspect="1"/>
          </p:cNvPicPr>
          <p:nvPr/>
        </p:nvPicPr>
        <p:blipFill rotWithShape="1">
          <a:blip r:embed="rId2"/>
          <a:srcRect b="8178"/>
          <a:stretch/>
        </p:blipFill>
        <p:spPr>
          <a:xfrm>
            <a:off x="3567563" y="3356992"/>
            <a:ext cx="3286148" cy="3225751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692</TotalTime>
  <Words>389</Words>
  <Application>Microsoft Office PowerPoint</Application>
  <PresentationFormat>Экран (4:3)</PresentationFormat>
  <Paragraphs>76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Солнцестояние</vt:lpstr>
      <vt:lpstr>    Мастер-класс для педагогов МДОУ «Детский сад №5»                                  г.Ясногорска Тульской области</vt:lpstr>
      <vt:lpstr>  Пластилинография -                                  нетрадиционная техника рисования («графия»- создавать, изображать, «пластилин»-  материал, при помощи которого осуществляется  исполнение замысла). </vt:lpstr>
      <vt:lpstr>Основной материал — пластилин – пластичный и мягкий материал для творчества, который обладает свойством принимать и держать заданную форму. </vt:lpstr>
      <vt:lpstr>Инструменты                                                         для работы с пластилином</vt:lpstr>
      <vt:lpstr>Презентация PowerPoint</vt:lpstr>
      <vt:lpstr>Виды пластилинографии</vt:lpstr>
      <vt:lpstr>Прямая  пластилинография- изображение лепной картины на горизонтальной    поверхности.</vt:lpstr>
      <vt:lpstr>Обратная пластилинография (витражная)  - изображение лепной картины с обратной стороны горизонтальной поверхности                                                             (с обозначением контура).</vt:lpstr>
      <vt:lpstr>Презентация PowerPoint</vt:lpstr>
      <vt:lpstr>Контурная пластилинография - изображение объекта  по контуру, с   использованием «жгутиков».</vt:lpstr>
      <vt:lpstr>Презентация PowerPoint</vt:lpstr>
      <vt:lpstr>Мозаичная пластилинография - изображение лепной картины на горизонтальной поверхности с помощью шариков из пластилина  или шарикового пластилина</vt:lpstr>
      <vt:lpstr>Презентация PowerPoint</vt:lpstr>
      <vt:lpstr> Модульная   пластилинография-изображение лепной картины с использованием различных элементов – валиков, шариков. дисков. </vt:lpstr>
      <vt:lpstr>Многослойная пластилинография - объемные изображения для которых используются элементы с последовательным соединением слоев разного цвета.</vt:lpstr>
      <vt:lpstr>Приемы лепки при многослойной пластилинографии</vt:lpstr>
      <vt:lpstr>Можно использовать разнообразные поверхности </vt:lpstr>
      <vt:lpstr>Пошаговая инструкция создания картины техникой пластилинографии</vt:lpstr>
      <vt:lpstr>Композиция                                               «Птицы  у  кормушки»  обратная (витражная) и мозаичная техника пластилинографии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для педагогов МДОУ «Детский сад №5»                                  г.Ясногорска Тульской области</dc:title>
  <cp:lastModifiedBy>Юля</cp:lastModifiedBy>
  <cp:revision>70</cp:revision>
  <dcterms:modified xsi:type="dcterms:W3CDTF">2022-02-25T17:50:09Z</dcterms:modified>
</cp:coreProperties>
</file>